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461" r:id="rId3"/>
    <p:sldId id="447" r:id="rId4"/>
    <p:sldId id="438" r:id="rId5"/>
    <p:sldId id="446" r:id="rId6"/>
    <p:sldId id="439" r:id="rId7"/>
    <p:sldId id="459" r:id="rId8"/>
    <p:sldId id="455" r:id="rId9"/>
    <p:sldId id="456" r:id="rId10"/>
    <p:sldId id="457" r:id="rId11"/>
    <p:sldId id="460" r:id="rId12"/>
    <p:sldId id="448" r:id="rId13"/>
    <p:sldId id="449" r:id="rId14"/>
    <p:sldId id="451" r:id="rId15"/>
    <p:sldId id="452" r:id="rId16"/>
    <p:sldId id="454" r:id="rId17"/>
    <p:sldId id="453" r:id="rId18"/>
    <p:sldId id="425" r:id="rId19"/>
    <p:sldId id="462" r:id="rId20"/>
    <p:sldId id="463" r:id="rId21"/>
  </p:sldIdLst>
  <p:sldSz cx="9144000" cy="6858000" type="screen4x3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00"/>
    <a:srgbClr val="FF3399"/>
    <a:srgbClr val="FFCC66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428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A77508-DD9E-4030-ACDC-0D42B3D8B9EC}" type="doc">
      <dgm:prSet loTypeId="urn:microsoft.com/office/officeart/2005/8/layout/hList6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pt-BR"/>
        </a:p>
      </dgm:t>
    </dgm:pt>
    <dgm:pt modelId="{9A907320-6C9E-4E90-8312-83900F9C5398}">
      <dgm:prSet custT="1"/>
      <dgm:spPr>
        <a:solidFill>
          <a:srgbClr val="FFC000"/>
        </a:solidFill>
      </dgm:spPr>
      <dgm:t>
        <a:bodyPr/>
        <a:lstStyle/>
        <a:p>
          <a:pPr rtl="0"/>
          <a:r>
            <a:rPr lang="pt-BR" sz="5400" b="1" dirty="0" smtClean="0">
              <a:solidFill>
                <a:schemeClr val="tx1"/>
              </a:solidFill>
            </a:rPr>
            <a:t>Reunião da CES-TO</a:t>
          </a:r>
        </a:p>
        <a:p>
          <a:pPr rtl="0"/>
          <a:r>
            <a:rPr lang="pt-BR" sz="2400" b="1" dirty="0" smtClean="0">
              <a:solidFill>
                <a:schemeClr val="tx1"/>
              </a:solidFill>
            </a:rPr>
            <a:t>10/09/2020</a:t>
          </a:r>
          <a:endParaRPr lang="pt-BR" sz="900" b="1" dirty="0">
            <a:solidFill>
              <a:schemeClr val="tx1"/>
            </a:solidFill>
          </a:endParaRPr>
        </a:p>
      </dgm:t>
    </dgm:pt>
    <dgm:pt modelId="{67145A37-7401-4AF1-819D-846B6F8F5A17}" type="parTrans" cxnId="{7481E959-9A7B-48B0-8E85-79F2DF2006CC}">
      <dgm:prSet/>
      <dgm:spPr/>
      <dgm:t>
        <a:bodyPr/>
        <a:lstStyle/>
        <a:p>
          <a:endParaRPr lang="pt-BR" sz="1800">
            <a:solidFill>
              <a:schemeClr val="tx1"/>
            </a:solidFill>
          </a:endParaRPr>
        </a:p>
      </dgm:t>
    </dgm:pt>
    <dgm:pt modelId="{D0651BFE-538C-4225-BCA7-3F569EEE5BAA}" type="sibTrans" cxnId="{7481E959-9A7B-48B0-8E85-79F2DF2006CC}">
      <dgm:prSet/>
      <dgm:spPr/>
      <dgm:t>
        <a:bodyPr/>
        <a:lstStyle/>
        <a:p>
          <a:endParaRPr lang="pt-BR" sz="1800">
            <a:solidFill>
              <a:schemeClr val="tx1"/>
            </a:solidFill>
          </a:endParaRPr>
        </a:p>
      </dgm:t>
    </dgm:pt>
    <dgm:pt modelId="{3257E6EE-A8D9-4017-BE0A-AC2F1B6C7F4F}">
      <dgm:prSet custT="1"/>
      <dgm:spPr>
        <a:solidFill>
          <a:srgbClr val="00B050"/>
        </a:solidFill>
      </dgm:spPr>
      <dgm:t>
        <a:bodyPr/>
        <a:lstStyle/>
        <a:p>
          <a:pPr rtl="0"/>
          <a:r>
            <a:rPr lang="pt-BR" sz="4000" b="1" dirty="0" smtClean="0">
              <a:solidFill>
                <a:schemeClr val="tx1"/>
              </a:solidFill>
            </a:rPr>
            <a:t>Enfrentamento da COVID-19 no Estado do Tocantins.</a:t>
          </a:r>
          <a:endParaRPr lang="pt-BR" sz="4000" b="1" dirty="0">
            <a:solidFill>
              <a:schemeClr val="tx1"/>
            </a:solidFill>
          </a:endParaRPr>
        </a:p>
      </dgm:t>
    </dgm:pt>
    <dgm:pt modelId="{42375AC5-A0A6-48B0-A197-82A7F36FDB3B}" type="parTrans" cxnId="{1F82F1A2-7698-41AC-A108-67F220E67121}">
      <dgm:prSet/>
      <dgm:spPr/>
      <dgm:t>
        <a:bodyPr/>
        <a:lstStyle/>
        <a:p>
          <a:endParaRPr lang="pt-BR" sz="1800">
            <a:solidFill>
              <a:schemeClr val="tx1"/>
            </a:solidFill>
          </a:endParaRPr>
        </a:p>
      </dgm:t>
    </dgm:pt>
    <dgm:pt modelId="{48A824CE-D00D-4647-950B-9F286CAF1625}" type="sibTrans" cxnId="{1F82F1A2-7698-41AC-A108-67F220E67121}">
      <dgm:prSet/>
      <dgm:spPr/>
      <dgm:t>
        <a:bodyPr/>
        <a:lstStyle/>
        <a:p>
          <a:endParaRPr lang="pt-BR" sz="1800">
            <a:solidFill>
              <a:schemeClr val="tx1"/>
            </a:solidFill>
          </a:endParaRPr>
        </a:p>
      </dgm:t>
    </dgm:pt>
    <dgm:pt modelId="{F1AB507E-CEFE-4174-9DC2-268A019257C0}" type="pres">
      <dgm:prSet presAssocID="{C6A77508-DD9E-4030-ACDC-0D42B3D8B9E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1346900E-0138-43EE-98F5-BAF4EACE4CBF}" type="pres">
      <dgm:prSet presAssocID="{9A907320-6C9E-4E90-8312-83900F9C5398}" presName="node" presStyleLbl="node1" presStyleIdx="0" presStyleCnt="2" custLinFactNeighborX="-1359" custLinFactNeighborY="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ECD192D-2BA9-4F15-B977-7AB918435812}" type="pres">
      <dgm:prSet presAssocID="{D0651BFE-538C-4225-BCA7-3F569EEE5BAA}" presName="sibTrans" presStyleCnt="0"/>
      <dgm:spPr/>
      <dgm:t>
        <a:bodyPr/>
        <a:lstStyle/>
        <a:p>
          <a:endParaRPr lang="pt-BR"/>
        </a:p>
      </dgm:t>
    </dgm:pt>
    <dgm:pt modelId="{84F7ACB2-E438-42C8-A4C1-73C05B69D6CE}" type="pres">
      <dgm:prSet presAssocID="{3257E6EE-A8D9-4017-BE0A-AC2F1B6C7F4F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4F6AF3D6-2810-47D1-8A0C-481D3403BEA5}" type="presOf" srcId="{C6A77508-DD9E-4030-ACDC-0D42B3D8B9EC}" destId="{F1AB507E-CEFE-4174-9DC2-268A019257C0}" srcOrd="0" destOrd="0" presId="urn:microsoft.com/office/officeart/2005/8/layout/hList6"/>
    <dgm:cxn modelId="{3F9150CB-218C-44E5-B4E4-836FA35787D3}" type="presOf" srcId="{3257E6EE-A8D9-4017-BE0A-AC2F1B6C7F4F}" destId="{84F7ACB2-E438-42C8-A4C1-73C05B69D6CE}" srcOrd="0" destOrd="0" presId="urn:microsoft.com/office/officeart/2005/8/layout/hList6"/>
    <dgm:cxn modelId="{7481E959-9A7B-48B0-8E85-79F2DF2006CC}" srcId="{C6A77508-DD9E-4030-ACDC-0D42B3D8B9EC}" destId="{9A907320-6C9E-4E90-8312-83900F9C5398}" srcOrd="0" destOrd="0" parTransId="{67145A37-7401-4AF1-819D-846B6F8F5A17}" sibTransId="{D0651BFE-538C-4225-BCA7-3F569EEE5BAA}"/>
    <dgm:cxn modelId="{80E5335F-4DA6-4A6D-8A51-E3BBF2AD6C13}" type="presOf" srcId="{9A907320-6C9E-4E90-8312-83900F9C5398}" destId="{1346900E-0138-43EE-98F5-BAF4EACE4CBF}" srcOrd="0" destOrd="0" presId="urn:microsoft.com/office/officeart/2005/8/layout/hList6"/>
    <dgm:cxn modelId="{1F82F1A2-7698-41AC-A108-67F220E67121}" srcId="{C6A77508-DD9E-4030-ACDC-0D42B3D8B9EC}" destId="{3257E6EE-A8D9-4017-BE0A-AC2F1B6C7F4F}" srcOrd="1" destOrd="0" parTransId="{42375AC5-A0A6-48B0-A197-82A7F36FDB3B}" sibTransId="{48A824CE-D00D-4647-950B-9F286CAF1625}"/>
    <dgm:cxn modelId="{4EEC8494-9E14-4A6B-A649-78B705B01F64}" type="presParOf" srcId="{F1AB507E-CEFE-4174-9DC2-268A019257C0}" destId="{1346900E-0138-43EE-98F5-BAF4EACE4CBF}" srcOrd="0" destOrd="0" presId="urn:microsoft.com/office/officeart/2005/8/layout/hList6"/>
    <dgm:cxn modelId="{C47DB59C-E11E-4364-BC5A-2A109F235559}" type="presParOf" srcId="{F1AB507E-CEFE-4174-9DC2-268A019257C0}" destId="{6ECD192D-2BA9-4F15-B977-7AB918435812}" srcOrd="1" destOrd="0" presId="urn:microsoft.com/office/officeart/2005/8/layout/hList6"/>
    <dgm:cxn modelId="{64DE9E2A-A5B5-4DE6-94A6-E939AEE31967}" type="presParOf" srcId="{F1AB507E-CEFE-4174-9DC2-268A019257C0}" destId="{84F7ACB2-E438-42C8-A4C1-73C05B69D6CE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46900E-0138-43EE-98F5-BAF4EACE4CBF}">
      <dsp:nvSpPr>
        <dsp:cNvPr id="0" name=""/>
        <dsp:cNvSpPr/>
      </dsp:nvSpPr>
      <dsp:spPr>
        <a:xfrm rot="16200000">
          <a:off x="-17298" y="17388"/>
          <a:ext cx="4437112" cy="4402335"/>
        </a:xfrm>
        <a:prstGeom prst="flowChartManualOperation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0" tIns="0" rIns="342900" bIns="0" numCol="1" spcCol="1270" anchor="ctr" anchorCtr="0">
          <a:noAutofit/>
        </a:bodyPr>
        <a:lstStyle/>
        <a:p>
          <a:pPr lvl="0" algn="ctr" defTabSz="2400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5400" b="1" kern="1200" dirty="0" smtClean="0">
              <a:solidFill>
                <a:schemeClr val="tx1"/>
              </a:solidFill>
            </a:rPr>
            <a:t>Reunião da CES-TO</a:t>
          </a:r>
        </a:p>
        <a:p>
          <a:pPr lvl="0" algn="ctr" defTabSz="2400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>
              <a:solidFill>
                <a:schemeClr val="tx1"/>
              </a:solidFill>
            </a:rPr>
            <a:t>10/09/2020</a:t>
          </a:r>
          <a:endParaRPr lang="pt-BR" sz="900" b="1" kern="1200" dirty="0">
            <a:solidFill>
              <a:schemeClr val="tx1"/>
            </a:solidFill>
          </a:endParaRPr>
        </a:p>
      </dsp:txBody>
      <dsp:txXfrm rot="5400000">
        <a:off x="91" y="887421"/>
        <a:ext cx="4402335" cy="2662268"/>
      </dsp:txXfrm>
    </dsp:sp>
    <dsp:sp modelId="{84F7ACB2-E438-42C8-A4C1-73C05B69D6CE}">
      <dsp:nvSpPr>
        <dsp:cNvPr id="0" name=""/>
        <dsp:cNvSpPr/>
      </dsp:nvSpPr>
      <dsp:spPr>
        <a:xfrm rot="16200000">
          <a:off x="4719699" y="17388"/>
          <a:ext cx="4437112" cy="4402335"/>
        </a:xfrm>
        <a:prstGeom prst="flowChartManualOperation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0" tIns="0" rIns="254000" bIns="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000" b="1" kern="1200" dirty="0" smtClean="0">
              <a:solidFill>
                <a:schemeClr val="tx1"/>
              </a:solidFill>
            </a:rPr>
            <a:t>Enfrentamento da COVID-19 no Estado do Tocantins.</a:t>
          </a:r>
          <a:endParaRPr lang="pt-BR" sz="4000" b="1" kern="1200" dirty="0">
            <a:solidFill>
              <a:schemeClr val="tx1"/>
            </a:solidFill>
          </a:endParaRPr>
        </a:p>
      </dsp:txBody>
      <dsp:txXfrm rot="5400000">
        <a:off x="4737088" y="887421"/>
        <a:ext cx="4402335" cy="26622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053CB4-F510-41F7-81D0-06D96F01DE3E}" type="datetimeFigureOut">
              <a:rPr lang="pt-BR" smtClean="0"/>
              <a:t>19/10/2020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06151C-9FB3-4D48-9A64-670E615448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6937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06151C-9FB3-4D48-9A64-670E6154488F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146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F3C5B-0DF6-41CE-9E7C-DF41C6197155}" type="datetimeFigureOut">
              <a:rPr lang="pt-BR" smtClean="0"/>
              <a:t>19/10/2020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E035E-8C22-4DEF-962B-99B31031D28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F3C5B-0DF6-41CE-9E7C-DF41C6197155}" type="datetimeFigureOut">
              <a:rPr lang="pt-BR" smtClean="0"/>
              <a:t>19/10/2020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E035E-8C22-4DEF-962B-99B31031D28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F3C5B-0DF6-41CE-9E7C-DF41C6197155}" type="datetimeFigureOut">
              <a:rPr lang="pt-BR" smtClean="0"/>
              <a:t>19/10/2020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E035E-8C22-4DEF-962B-99B31031D28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F3C5B-0DF6-41CE-9E7C-DF41C6197155}" type="datetimeFigureOut">
              <a:rPr lang="pt-BR" smtClean="0"/>
              <a:t>19/10/2020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E035E-8C22-4DEF-962B-99B31031D28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F3C5B-0DF6-41CE-9E7C-DF41C6197155}" type="datetimeFigureOut">
              <a:rPr lang="pt-BR" smtClean="0"/>
              <a:t>19/10/2020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E035E-8C22-4DEF-962B-99B31031D28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F3C5B-0DF6-41CE-9E7C-DF41C6197155}" type="datetimeFigureOut">
              <a:rPr lang="pt-BR" smtClean="0"/>
              <a:t>19/10/2020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E035E-8C22-4DEF-962B-99B31031D28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F3C5B-0DF6-41CE-9E7C-DF41C6197155}" type="datetimeFigureOut">
              <a:rPr lang="pt-BR" smtClean="0"/>
              <a:t>19/10/2020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E035E-8C22-4DEF-962B-99B31031D28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F3C5B-0DF6-41CE-9E7C-DF41C6197155}" type="datetimeFigureOut">
              <a:rPr lang="pt-BR" smtClean="0"/>
              <a:t>19/10/2020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E035E-8C22-4DEF-962B-99B31031D28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F3C5B-0DF6-41CE-9E7C-DF41C6197155}" type="datetimeFigureOut">
              <a:rPr lang="pt-BR" smtClean="0"/>
              <a:t>19/10/2020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E035E-8C22-4DEF-962B-99B31031D28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F3C5B-0DF6-41CE-9E7C-DF41C6197155}" type="datetimeFigureOut">
              <a:rPr lang="pt-BR" smtClean="0"/>
              <a:t>19/10/2020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E035E-8C22-4DEF-962B-99B31031D28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F3C5B-0DF6-41CE-9E7C-DF41C6197155}" type="datetimeFigureOut">
              <a:rPr lang="pt-BR" smtClean="0"/>
              <a:t>19/10/2020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E035E-8C22-4DEF-962B-99B31031D28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EF3C5B-0DF6-41CE-9E7C-DF41C6197155}" type="datetimeFigureOut">
              <a:rPr lang="pt-BR" smtClean="0"/>
              <a:t>19/10/2020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4E035E-8C22-4DEF-962B-99B31031D286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64608842"/>
              </p:ext>
            </p:extLst>
          </p:nvPr>
        </p:nvGraphicFramePr>
        <p:xfrm>
          <a:off x="-20899" y="1124744"/>
          <a:ext cx="9144000" cy="4437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Imagem 2"/>
          <p:cNvPicPr/>
          <p:nvPr/>
        </p:nvPicPr>
        <p:blipFill>
          <a:blip r:embed="rId8" cstate="print"/>
          <a:stretch>
            <a:fillRect/>
          </a:stretch>
        </p:blipFill>
        <p:spPr bwMode="auto">
          <a:xfrm>
            <a:off x="6876256" y="44624"/>
            <a:ext cx="2151004" cy="720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07504" y="76562"/>
            <a:ext cx="89289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/>
              <a:t>Hospital </a:t>
            </a:r>
            <a:r>
              <a:rPr lang="pt-BR" sz="3200" b="1" dirty="0" smtClean="0"/>
              <a:t>Geral de Palmas + 14 </a:t>
            </a:r>
            <a:r>
              <a:rPr lang="pt-BR" sz="3200" b="1" dirty="0"/>
              <a:t>leitos</a:t>
            </a:r>
            <a:endParaRPr lang="pt-BR" sz="3200" dirty="0"/>
          </a:p>
        </p:txBody>
      </p:sp>
      <p:pic>
        <p:nvPicPr>
          <p:cNvPr id="13315" name="Picture 3" descr="C:\Users\luizanoleto\Downloads\LEITOS COVID HGP-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2062"/>
            <a:ext cx="9144000" cy="433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230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07504" y="76562"/>
            <a:ext cx="89289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/>
              <a:t>Hospital </a:t>
            </a:r>
            <a:r>
              <a:rPr lang="pt-BR" sz="3200" b="1" dirty="0" smtClean="0"/>
              <a:t>Geral de Palmas + 14 </a:t>
            </a:r>
            <a:r>
              <a:rPr lang="pt-BR" sz="3200" b="1" dirty="0"/>
              <a:t>leitos</a:t>
            </a:r>
            <a:endParaRPr lang="pt-BR" sz="3200" dirty="0"/>
          </a:p>
        </p:txBody>
      </p:sp>
      <p:pic>
        <p:nvPicPr>
          <p:cNvPr id="14338" name="Picture 2" descr="C:\Users\luizanoleto\Downloads\LEITOS COVID HGP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2062"/>
            <a:ext cx="9144000" cy="433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3060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380313" y="28858"/>
            <a:ext cx="1718956" cy="576064"/>
          </a:xfrm>
          <a:prstGeom prst="rect">
            <a:avLst/>
          </a:prstGeom>
        </p:spPr>
      </p:pic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9488498"/>
              </p:ext>
            </p:extLst>
          </p:nvPr>
        </p:nvGraphicFramePr>
        <p:xfrm>
          <a:off x="179512" y="585162"/>
          <a:ext cx="8712969" cy="6084203"/>
        </p:xfrm>
        <a:graphic>
          <a:graphicData uri="http://schemas.openxmlformats.org/drawingml/2006/table">
            <a:tbl>
              <a:tblPr/>
              <a:tblGrid>
                <a:gridCol w="4567214"/>
                <a:gridCol w="1440687"/>
                <a:gridCol w="1410464"/>
                <a:gridCol w="1294604"/>
              </a:tblGrid>
              <a:tr h="451998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LEITOS DE ESTABILIZAÇÃO COVID - 19     </a:t>
                      </a:r>
                      <a:r>
                        <a:rPr lang="pt-BR" sz="2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(10/09/2020</a:t>
                      </a:r>
                      <a:r>
                        <a:rPr lang="pt-BR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7231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Unidade Hospitalar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Leitos de Estabilização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7231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10/jul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20/ago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Soma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F3"/>
                    </a:solidFill>
                  </a:tcPr>
                </a:tc>
              </a:tr>
              <a:tr h="360583"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 Hospital </a:t>
                      </a:r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 Alvorada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F3"/>
                    </a:solidFill>
                  </a:tcPr>
                </a:tc>
              </a:tr>
              <a:tr h="360583"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 Hospital </a:t>
                      </a:r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Regional de Araguaçu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F3"/>
                    </a:solidFill>
                  </a:tcPr>
                </a:tc>
              </a:tr>
              <a:tr h="360583"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 Hospital </a:t>
                      </a:r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Regional de Arapoema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F3"/>
                    </a:solidFill>
                  </a:tcPr>
                </a:tc>
              </a:tr>
              <a:tr h="360583"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 Hospital </a:t>
                      </a:r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Regional de Arraias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F3"/>
                    </a:solidFill>
                  </a:tcPr>
                </a:tc>
              </a:tr>
              <a:tr h="360583"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 Hospital </a:t>
                      </a:r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Regional de Dianópolis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F3"/>
                    </a:solidFill>
                  </a:tcPr>
                </a:tc>
              </a:tr>
              <a:tr h="360583"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6. Hospital </a:t>
                      </a:r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Regional de Guaraí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F3"/>
                    </a:solidFill>
                  </a:tcPr>
                </a:tc>
              </a:tr>
              <a:tr h="360583"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7. Hospital </a:t>
                      </a:r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Regional de Gurupi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F3"/>
                    </a:solidFill>
                  </a:tcPr>
                </a:tc>
              </a:tr>
              <a:tr h="360583"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8. Hospital </a:t>
                      </a:r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Estadual de Miracema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F3"/>
                    </a:solidFill>
                  </a:tcPr>
                </a:tc>
              </a:tr>
              <a:tr h="360583"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9. Hospital </a:t>
                      </a:r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Geral de Palmas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F3"/>
                    </a:solidFill>
                  </a:tcPr>
                </a:tc>
              </a:tr>
              <a:tr h="360583"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10. Hospital </a:t>
                      </a:r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 Referência de Paraíso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F3"/>
                    </a:solidFill>
                  </a:tcPr>
                </a:tc>
              </a:tr>
              <a:tr h="360583"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11. Hospital </a:t>
                      </a:r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Regional de Pedro Afonso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F3"/>
                    </a:solidFill>
                  </a:tcPr>
                </a:tc>
              </a:tr>
              <a:tr h="360583"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12. Hospital </a:t>
                      </a:r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Regional de Xambioá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F3"/>
                    </a:solidFill>
                  </a:tcPr>
                </a:tc>
              </a:tr>
              <a:tr h="36058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 de Leitos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F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116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5444236"/>
              </p:ext>
            </p:extLst>
          </p:nvPr>
        </p:nvGraphicFramePr>
        <p:xfrm>
          <a:off x="0" y="-3830"/>
          <a:ext cx="9071992" cy="6687936"/>
        </p:xfrm>
        <a:graphic>
          <a:graphicData uri="http://schemas.openxmlformats.org/drawingml/2006/table">
            <a:tbl>
              <a:tblPr/>
              <a:tblGrid>
                <a:gridCol w="310236"/>
                <a:gridCol w="3215469"/>
                <a:gridCol w="687272"/>
                <a:gridCol w="687272"/>
                <a:gridCol w="570438"/>
                <a:gridCol w="577307"/>
                <a:gridCol w="687272"/>
                <a:gridCol w="481090"/>
                <a:gridCol w="927818"/>
                <a:gridCol w="927818"/>
              </a:tblGrid>
              <a:tr h="261048"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LEITOS CLÍNICOS COVID - 19   </a:t>
                      </a:r>
                      <a:r>
                        <a:rPr lang="pt-BR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(10/09/2020</a:t>
                      </a:r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06075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Unidade Hospitalar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Leito </a:t>
                      </a:r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Clínico Adulto 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DB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Soma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DBD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Leito Clínico Neo/Ped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Soma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143654">
                <a:tc gridSpan="2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10/</a:t>
                      </a:r>
                      <a:r>
                        <a:rPr lang="pt-BR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jul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20/ago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DBD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10/jul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20/</a:t>
                      </a:r>
                      <a:r>
                        <a:rPr lang="pt-BR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ago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26104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>
                          <a:solidFill>
                            <a:srgbClr val="E26B0A"/>
                          </a:solidFill>
                          <a:effectLst/>
                          <a:latin typeface="Arial"/>
                        </a:rPr>
                        <a:t>Hospital COVID-19 em Palmas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26104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Hospital Estadual de Miracema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26104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Hospital Geral de Palmas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26104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Hospital Regional de Porto Nacional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26104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Hospital Regional de Augustinópolis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26104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Hospital Regional de Guaraí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26104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Hospital de Referência de Paraíso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26104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>
                          <a:solidFill>
                            <a:srgbClr val="E26B0A"/>
                          </a:solidFill>
                          <a:effectLst/>
                          <a:latin typeface="Calibri"/>
                        </a:rPr>
                        <a:t>Hospital e Maternidade Dom Orione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26104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Hospital Regional de Gurupi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26104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Hospital Regional de Xambioá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26104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>
                          <a:solidFill>
                            <a:srgbClr val="E26B0A"/>
                          </a:solidFill>
                          <a:effectLst/>
                          <a:latin typeface="Calibri"/>
                        </a:rPr>
                        <a:t>Hospital de Doenças Tropicais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26104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Hospital Regional de Pedro Afonso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26104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Hospital Infantil de Palmas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26104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Dona Regina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26104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Hospital Regional de Araguaçu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26104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Hospital Regional de </a:t>
                      </a:r>
                      <a:r>
                        <a:rPr lang="pt-BR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Arapoema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26104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Hospital de Alvorada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26104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Hospital Regional de Dianópolis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26104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Hospital Materno-Infantil Tia Dedé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26104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>
                          <a:solidFill>
                            <a:srgbClr val="E26B0A"/>
                          </a:solidFill>
                          <a:effectLst/>
                          <a:latin typeface="Calibri"/>
                        </a:rPr>
                        <a:t>Hospital Municipal de Araguaína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26104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Hospital Regional de Arraias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29005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271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1671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8528519"/>
              </p:ext>
            </p:extLst>
          </p:nvPr>
        </p:nvGraphicFramePr>
        <p:xfrm>
          <a:off x="1" y="5807"/>
          <a:ext cx="9143999" cy="6807569"/>
        </p:xfrm>
        <a:graphic>
          <a:graphicData uri="http://schemas.openxmlformats.org/drawingml/2006/table">
            <a:tbl>
              <a:tblPr/>
              <a:tblGrid>
                <a:gridCol w="2739655"/>
                <a:gridCol w="1036626"/>
                <a:gridCol w="814492"/>
                <a:gridCol w="740447"/>
                <a:gridCol w="805527"/>
                <a:gridCol w="973079"/>
                <a:gridCol w="1109138"/>
                <a:gridCol w="925035"/>
              </a:tblGrid>
              <a:tr h="319689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LEITOS DE UTI COVID - 19 </a:t>
                      </a:r>
                      <a:r>
                        <a:rPr lang="pt-BR" sz="2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(10/09/2020</a:t>
                      </a:r>
                      <a:r>
                        <a:rPr lang="pt-BR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00391">
                <a:tc rowSpan="3" gridSpan="2"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Unidade Hospitalar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1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pPr algn="ctr" fontAlgn="ctr"/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Leitos UTI Adulto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3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Soma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3B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Leitos UTI Ped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4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TOTAL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145989">
                <a:tc gridSpan="2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10/</a:t>
                      </a:r>
                      <a:r>
                        <a:rPr lang="pt-BR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jul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20/ago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70035">
                <a:tc gridSpan="2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10/jul e 20/ago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443106"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 Hospital </a:t>
                      </a: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Regional de Araguaína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Araguaí</a:t>
                      </a:r>
                      <a:endParaRPr lang="pt-BR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algn="ctr" fontAlgn="ctr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na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3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3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3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4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40%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443106"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 Hospital </a:t>
                      </a: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Municipal de Araguaína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3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3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3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4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43106"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600" b="0" i="0" u="none" strike="noStrike" dirty="0" smtClean="0">
                          <a:solidFill>
                            <a:srgbClr val="FF3300"/>
                          </a:solidFill>
                          <a:effectLst/>
                          <a:latin typeface="Arial"/>
                        </a:rPr>
                        <a:t>3. Hospital </a:t>
                      </a:r>
                      <a:r>
                        <a:rPr lang="pt-BR" sz="1600" b="0" i="0" u="none" strike="noStrike" dirty="0">
                          <a:solidFill>
                            <a:srgbClr val="FF3300"/>
                          </a:solidFill>
                          <a:effectLst/>
                          <a:latin typeface="Arial"/>
                        </a:rPr>
                        <a:t>e Maternidade Dom Orione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3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3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3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4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83628"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600" b="0" i="0" u="none" strike="noStrike" dirty="0" smtClean="0">
                          <a:solidFill>
                            <a:srgbClr val="FF3300"/>
                          </a:solidFill>
                          <a:effectLst/>
                          <a:latin typeface="Arial"/>
                        </a:rPr>
                        <a:t>4. Instituto </a:t>
                      </a:r>
                      <a:r>
                        <a:rPr lang="pt-BR" sz="1600" b="0" i="0" u="none" strike="noStrike" dirty="0">
                          <a:solidFill>
                            <a:srgbClr val="FF3300"/>
                          </a:solidFill>
                          <a:effectLst/>
                          <a:latin typeface="Arial"/>
                        </a:rPr>
                        <a:t>SINAI Araguaína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3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3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3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4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83628"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 Hospital </a:t>
                      </a: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Geral de Palmas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1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Palmas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3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3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3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4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34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43%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443106"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600" b="0" i="0" u="none" strike="noStrike" dirty="0" smtClean="0">
                          <a:solidFill>
                            <a:srgbClr val="FF3300"/>
                          </a:solidFill>
                          <a:effectLst/>
                          <a:latin typeface="Arial"/>
                        </a:rPr>
                        <a:t>6. Hospital </a:t>
                      </a:r>
                      <a:r>
                        <a:rPr lang="pt-BR" sz="1600" b="0" i="0" u="none" strike="noStrike" dirty="0">
                          <a:solidFill>
                            <a:srgbClr val="FF3300"/>
                          </a:solidFill>
                          <a:effectLst/>
                          <a:latin typeface="Arial"/>
                        </a:rPr>
                        <a:t>Palmas Medical Center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3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3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3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4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83628"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600" b="0" i="0" u="none" strike="noStrike" dirty="0" smtClean="0">
                          <a:solidFill>
                            <a:srgbClr val="FF3300"/>
                          </a:solidFill>
                          <a:effectLst/>
                          <a:latin typeface="Arial"/>
                        </a:rPr>
                        <a:t>7. Hospital </a:t>
                      </a:r>
                      <a:r>
                        <a:rPr lang="pt-BR" sz="1600" b="0" i="0" u="none" strike="noStrike" dirty="0">
                          <a:solidFill>
                            <a:srgbClr val="FF3300"/>
                          </a:solidFill>
                          <a:effectLst/>
                          <a:latin typeface="Arial"/>
                        </a:rPr>
                        <a:t>Oswaldo Cruz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3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3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3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4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83628"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600" b="0" i="0" u="none" strike="noStrike" dirty="0" smtClean="0">
                          <a:solidFill>
                            <a:srgbClr val="FF3300"/>
                          </a:solidFill>
                          <a:effectLst/>
                          <a:latin typeface="Arial"/>
                        </a:rPr>
                        <a:t>8. Hospital </a:t>
                      </a:r>
                      <a:r>
                        <a:rPr lang="pt-BR" sz="1600" b="0" i="0" u="none" strike="noStrike" dirty="0">
                          <a:solidFill>
                            <a:srgbClr val="FF3300"/>
                          </a:solidFill>
                          <a:effectLst/>
                          <a:latin typeface="Arial"/>
                        </a:rPr>
                        <a:t>Santa Tereza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3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3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3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4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83628"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600" b="0" i="0" u="none" strike="noStrike" dirty="0" smtClean="0">
                          <a:solidFill>
                            <a:srgbClr val="FF3300"/>
                          </a:solidFill>
                          <a:effectLst/>
                          <a:latin typeface="Arial"/>
                        </a:rPr>
                        <a:t>9. Hospital </a:t>
                      </a:r>
                      <a:r>
                        <a:rPr lang="pt-BR" sz="1600" b="0" i="0" u="none" strike="noStrike" dirty="0">
                          <a:solidFill>
                            <a:srgbClr val="FF3300"/>
                          </a:solidFill>
                          <a:effectLst/>
                          <a:latin typeface="Arial"/>
                        </a:rPr>
                        <a:t>COVID-19 em Palmas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3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3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3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4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83628"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10. Hospital </a:t>
                      </a: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Regional de Gurupi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Gurupi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3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3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3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4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12%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443106"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11. Hospital </a:t>
                      </a: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Regional de Augustinópolis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Augusti</a:t>
                      </a:r>
                    </a:p>
                    <a:p>
                      <a:pPr algn="ctr" fontAlgn="ctr"/>
                      <a:r>
                        <a:rPr lang="pt-BR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nópolis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3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3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3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38362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 de Leitos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3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3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3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4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172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655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340768"/>
            <a:ext cx="9149931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magem 4"/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380313" y="28858"/>
            <a:ext cx="1718956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63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380313" y="44624"/>
            <a:ext cx="1718956" cy="576064"/>
          </a:xfrm>
          <a:prstGeom prst="rect">
            <a:avLst/>
          </a:prstGeom>
        </p:spPr>
      </p:pic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988247"/>
              </p:ext>
            </p:extLst>
          </p:nvPr>
        </p:nvGraphicFramePr>
        <p:xfrm>
          <a:off x="107504" y="764704"/>
          <a:ext cx="8847750" cy="5460077"/>
        </p:xfrm>
        <a:graphic>
          <a:graphicData uri="http://schemas.openxmlformats.org/drawingml/2006/table">
            <a:tbl>
              <a:tblPr/>
              <a:tblGrid>
                <a:gridCol w="6211381"/>
                <a:gridCol w="1436535"/>
                <a:gridCol w="1199834"/>
              </a:tblGrid>
              <a:tr h="1020818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BR" sz="2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CONSOLIDADO DE LEITOS DE UTI COVID - 19</a:t>
                      </a:r>
                      <a:br>
                        <a:rPr lang="pt-BR" sz="2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</a:br>
                      <a:r>
                        <a:rPr lang="pt-BR" sz="2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 POR ESFERA DE GESTÃO (20/08/2020)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4496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3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ESFERA</a:t>
                      </a:r>
                      <a:endParaRPr lang="pt-BR" sz="24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QUANT</a:t>
                      </a:r>
                      <a:r>
                        <a:rPr lang="pt-BR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3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772287">
                <a:tc>
                  <a:txBody>
                    <a:bodyPr/>
                    <a:lstStyle/>
                    <a:p>
                      <a:pPr algn="l" fontAlgn="ctr"/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Estadual </a:t>
                      </a:r>
                      <a:r>
                        <a:rPr lang="pt-BR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Instalado </a:t>
                      </a:r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nos 18 Hospitais Estaduais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t-BR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10408">
                <a:tc>
                  <a:txBody>
                    <a:bodyPr/>
                    <a:lstStyle/>
                    <a:p>
                      <a:pPr algn="l" fontAlgn="ctr"/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Estadual </a:t>
                      </a:r>
                      <a:r>
                        <a:rPr lang="pt-BR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 </a:t>
                      </a:r>
                      <a:r>
                        <a:rPr lang="pt-BR" sz="2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Contratualizado</a:t>
                      </a:r>
                      <a:r>
                        <a:rPr lang="pt-BR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 setor Privado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772287">
                <a:tc>
                  <a:txBody>
                    <a:bodyPr/>
                    <a:lstStyle/>
                    <a:p>
                      <a:pPr algn="l" fontAlgn="ctr"/>
                      <a:r>
                        <a:rPr lang="pt-BR" sz="2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Estadual - Gerenciamento de Organização Social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31675">
                <a:tc>
                  <a:txBody>
                    <a:bodyPr/>
                    <a:lstStyle/>
                    <a:p>
                      <a:pPr algn="l" fontAlgn="ctr"/>
                      <a:r>
                        <a:rPr lang="pt-BR" sz="2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Municipal - Regulação Estadual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72287">
                <a:tc>
                  <a:txBody>
                    <a:bodyPr/>
                    <a:lstStyle/>
                    <a:p>
                      <a:pPr algn="l" fontAlgn="ctr"/>
                      <a:r>
                        <a:rPr lang="pt-BR" sz="2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Federal    - Contratualizado pela esfera estadual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3167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3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TOTAL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3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464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3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2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3070117"/>
              </p:ext>
            </p:extLst>
          </p:nvPr>
        </p:nvGraphicFramePr>
        <p:xfrm>
          <a:off x="-7" y="1196752"/>
          <a:ext cx="9036502" cy="4796153"/>
        </p:xfrm>
        <a:graphic>
          <a:graphicData uri="http://schemas.openxmlformats.org/drawingml/2006/table">
            <a:tbl>
              <a:tblPr/>
              <a:tblGrid>
                <a:gridCol w="2258171"/>
                <a:gridCol w="1023324"/>
                <a:gridCol w="792743"/>
                <a:gridCol w="792743"/>
                <a:gridCol w="792743"/>
                <a:gridCol w="792743"/>
                <a:gridCol w="792743"/>
                <a:gridCol w="639165"/>
                <a:gridCol w="732889"/>
                <a:gridCol w="419238"/>
              </a:tblGrid>
              <a:tr h="290274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IMPLANTAÇÃO DE LEITOS COVID-19 PELA SECRETARIA DE SAÚDE DO ESTADO DO TOCANTINS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EVOLUÇÃO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71040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PACTUAÇÃO CIB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RECORTE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Leito de Estabilização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Leito Clínico Adulto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Leito Clínico Ped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Leito UTI Adulto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3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Leito UTI Ped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4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QUANT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41249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Res CIB Nº 70</a:t>
                      </a:r>
                      <a:b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01/04/2020  (Homologada na Res 79)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 de abril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3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4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41249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Res CIB Nº 93</a:t>
                      </a:r>
                      <a:b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30/04/2020 (Homologada na Res 100)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 de maio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3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4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41249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Res CIB Nº 109</a:t>
                      </a:r>
                      <a:b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10/06/2022 (Homologada na Res 119)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 de junho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3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4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41249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Res CIB Nº 122</a:t>
                      </a:r>
                      <a:b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10/07/2020 (Homologada na Res 130)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 de julho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3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4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6735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 de agosto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3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4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464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4585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80547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pt-BR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OFERTA DE LEITOS COVID-19  FOI AMPLIADA </a:t>
                      </a:r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EM </a:t>
                      </a:r>
                      <a:r>
                        <a:rPr lang="pt-BR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MESES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301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pic>
        <p:nvPicPr>
          <p:cNvPr id="4" name="Imagem 3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380313" y="44624"/>
            <a:ext cx="1718956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361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0" y="457508"/>
            <a:ext cx="90933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>
                <a:solidFill>
                  <a:prstClr val="black"/>
                </a:solidFill>
              </a:rPr>
              <a:t>Hospitais Privados Credenciados – Leitos de UTI COVID-19</a:t>
            </a:r>
          </a:p>
        </p:txBody>
      </p:sp>
      <p:sp>
        <p:nvSpPr>
          <p:cNvPr id="7" name="Retângulo 6"/>
          <p:cNvSpPr/>
          <p:nvPr/>
        </p:nvSpPr>
        <p:spPr>
          <a:xfrm>
            <a:off x="72008" y="5059050"/>
            <a:ext cx="90364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>
                <a:solidFill>
                  <a:prstClr val="black"/>
                </a:solidFill>
              </a:rPr>
              <a:t>R$1.600,00/diária </a:t>
            </a:r>
            <a:r>
              <a:rPr lang="pt-BR" dirty="0">
                <a:solidFill>
                  <a:prstClr val="black"/>
                </a:solidFill>
              </a:rPr>
              <a:t>pela disponibilização dos leitos de </a:t>
            </a:r>
            <a:r>
              <a:rPr lang="pt-BR" dirty="0" smtClean="0">
                <a:solidFill>
                  <a:prstClr val="black"/>
                </a:solidFill>
              </a:rPr>
              <a:t>UTI (custo fixo)</a:t>
            </a:r>
          </a:p>
          <a:p>
            <a:pPr algn="just"/>
            <a:r>
              <a:rPr lang="pt-BR" dirty="0" smtClean="0">
                <a:solidFill>
                  <a:prstClr val="black"/>
                </a:solidFill>
              </a:rPr>
              <a:t>R$1.500,00/por </a:t>
            </a:r>
            <a:r>
              <a:rPr lang="pt-BR" dirty="0">
                <a:solidFill>
                  <a:prstClr val="black"/>
                </a:solidFill>
              </a:rPr>
              <a:t>paciente internado (custo </a:t>
            </a:r>
            <a:r>
              <a:rPr lang="pt-BR" dirty="0" smtClean="0">
                <a:solidFill>
                  <a:prstClr val="black"/>
                </a:solidFill>
              </a:rPr>
              <a:t>fixo por internação).</a:t>
            </a:r>
          </a:p>
          <a:p>
            <a:pPr algn="just"/>
            <a:r>
              <a:rPr lang="pt-BR" dirty="0">
                <a:solidFill>
                  <a:prstClr val="black"/>
                </a:solidFill>
              </a:rPr>
              <a:t>R$1.000,00/diária em caso de ocupação</a:t>
            </a:r>
          </a:p>
          <a:p>
            <a:pPr algn="just"/>
            <a:endParaRPr lang="pt-BR" dirty="0" smtClean="0">
              <a:solidFill>
                <a:prstClr val="black"/>
              </a:solidFill>
            </a:endParaRPr>
          </a:p>
          <a:p>
            <a:pPr algn="ctr"/>
            <a:r>
              <a:rPr lang="pt-BR" dirty="0" smtClean="0">
                <a:solidFill>
                  <a:prstClr val="black"/>
                </a:solidFill>
              </a:rPr>
              <a:t>Os recursos para o pagamento dos leitos privados contratualizados serão provenientes do MS com complemento do Tesouro Estadual.</a:t>
            </a:r>
            <a:endParaRPr lang="pt-BR" dirty="0">
              <a:solidFill>
                <a:prstClr val="black"/>
              </a:solidFill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3221583"/>
              </p:ext>
            </p:extLst>
          </p:nvPr>
        </p:nvGraphicFramePr>
        <p:xfrm>
          <a:off x="89942" y="951336"/>
          <a:ext cx="9003433" cy="38458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57922"/>
                <a:gridCol w="1872208"/>
                <a:gridCol w="1355588"/>
                <a:gridCol w="2517715"/>
              </a:tblGrid>
              <a:tr h="910269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BR" sz="2800" b="1" u="none" strike="noStrike" dirty="0" smtClean="0">
                          <a:effectLst/>
                        </a:rPr>
                        <a:t>HOSPITAL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36" marR="7436" marT="7436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800" b="1" u="none" strike="noStrike" dirty="0">
                          <a:effectLst/>
                        </a:rPr>
                        <a:t>Quant. Leito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36" marR="7436" marT="74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800" b="1" u="none" strike="noStrike" dirty="0">
                          <a:effectLst/>
                        </a:rPr>
                        <a:t>Custo Fixo Mensal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36" marR="7436" marT="7436" marB="0" anchor="ctr"/>
                </a:tc>
              </a:tr>
              <a:tr h="48042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3200" b="1" u="none" strike="noStrike" dirty="0" smtClean="0">
                          <a:effectLst/>
                        </a:rPr>
                        <a:t>Palmas </a:t>
                      </a:r>
                      <a:r>
                        <a:rPr lang="pt-BR" sz="3200" b="1" u="none" strike="noStrike" dirty="0">
                          <a:effectLst/>
                        </a:rPr>
                        <a:t>Medical</a:t>
                      </a:r>
                      <a:endParaRPr lang="pt-BR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36" marR="7436" marT="743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400" u="none" strike="noStrike">
                          <a:effectLst/>
                        </a:rPr>
                        <a:t>Palmas</a:t>
                      </a:r>
                      <a:endParaRPr lang="pt-BR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36" marR="7436" marT="743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800" u="none" strike="noStrike" dirty="0">
                          <a:effectLst/>
                        </a:rPr>
                        <a:t>5</a:t>
                      </a:r>
                      <a:endParaRPr lang="pt-BR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36" marR="7436" marT="74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800" u="none" strike="noStrike" dirty="0">
                          <a:effectLst/>
                        </a:rPr>
                        <a:t>    240.000,00 </a:t>
                      </a:r>
                      <a:endParaRPr lang="pt-BR" sz="2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36" marR="7436" marT="7436" marB="0" anchor="ctr"/>
                </a:tc>
              </a:tr>
              <a:tr h="553527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3200" b="1" u="none" strike="noStrike" dirty="0" smtClean="0">
                          <a:effectLst/>
                        </a:rPr>
                        <a:t>Osvaldo </a:t>
                      </a:r>
                      <a:r>
                        <a:rPr lang="pt-BR" sz="3200" b="1" u="none" strike="noStrike" dirty="0">
                          <a:effectLst/>
                        </a:rPr>
                        <a:t>Cruz </a:t>
                      </a:r>
                      <a:endParaRPr lang="pt-BR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36" marR="7436" marT="743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400" u="none" strike="noStrike">
                          <a:effectLst/>
                        </a:rPr>
                        <a:t>Palmas</a:t>
                      </a:r>
                      <a:endParaRPr lang="pt-BR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36" marR="7436" marT="743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800" u="none" strike="noStrike" dirty="0">
                          <a:effectLst/>
                        </a:rPr>
                        <a:t>5</a:t>
                      </a:r>
                      <a:endParaRPr lang="pt-BR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36" marR="7436" marT="74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800" u="none" strike="noStrike" dirty="0">
                          <a:effectLst/>
                        </a:rPr>
                        <a:t>    240.000,00 </a:t>
                      </a:r>
                      <a:endParaRPr lang="pt-BR" sz="2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36" marR="7436" marT="7436" marB="0" anchor="ctr"/>
                </a:tc>
              </a:tr>
              <a:tr h="64917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32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Santa </a:t>
                      </a:r>
                      <a:r>
                        <a:rPr lang="pt-BR" sz="3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Thereza</a:t>
                      </a:r>
                      <a:endParaRPr lang="pt-BR" sz="32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436" marR="7436" marT="743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800" u="none" strike="noStrike" dirty="0">
                          <a:effectLst/>
                        </a:rPr>
                        <a:t>Palmas</a:t>
                      </a:r>
                      <a:endParaRPr lang="pt-BR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36" marR="7436" marT="743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3200" u="none" strike="noStrike" dirty="0" smtClean="0">
                          <a:effectLst/>
                        </a:rPr>
                        <a:t>10 + 10</a:t>
                      </a:r>
                      <a:endParaRPr lang="pt-BR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36" marR="7436" marT="74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3200" u="none" strike="noStrike" dirty="0">
                          <a:effectLst/>
                        </a:rPr>
                        <a:t>    960.000,00 </a:t>
                      </a:r>
                      <a:endParaRPr lang="pt-BR" sz="3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36" marR="7436" marT="7436" marB="0" anchor="ctr"/>
                </a:tc>
              </a:tr>
              <a:tr h="48042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3200" b="1" u="none" strike="noStrike" dirty="0">
                          <a:effectLst/>
                        </a:rPr>
                        <a:t>Instituto Sinai</a:t>
                      </a:r>
                      <a:endParaRPr lang="pt-BR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36" marR="7436" marT="743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800" u="none" strike="noStrike" dirty="0">
                          <a:effectLst/>
                        </a:rPr>
                        <a:t>Araguaína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36" marR="7436" marT="743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800" u="none" strike="noStrike" dirty="0" smtClean="0">
                          <a:effectLst/>
                        </a:rPr>
                        <a:t>0 + 10</a:t>
                      </a:r>
                      <a:endParaRPr lang="pt-BR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36" marR="7436" marT="74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800" u="none" strike="noStrike" dirty="0">
                          <a:effectLst/>
                        </a:rPr>
                        <a:t>    480.000,00 </a:t>
                      </a:r>
                      <a:endParaRPr lang="pt-BR" sz="2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36" marR="7436" marT="7436" marB="0" anchor="ctr"/>
                </a:tc>
              </a:tr>
              <a:tr h="742617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3600" b="1" u="none" strike="noStrike" dirty="0">
                          <a:effectLst/>
                        </a:rPr>
                        <a:t>Total de Leitos</a:t>
                      </a:r>
                      <a:endParaRPr lang="pt-BR" sz="3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36" marR="7436" marT="743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400" b="1" u="none" strike="noStrike" dirty="0">
                          <a:effectLst/>
                        </a:rPr>
                        <a:t> 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36" marR="7436" marT="743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800" b="1" u="none" strike="noStrike" dirty="0">
                          <a:effectLst/>
                        </a:rPr>
                        <a:t>40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36" marR="7436" marT="74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800" b="1" u="none" strike="noStrike" dirty="0">
                          <a:effectLst/>
                        </a:rPr>
                        <a:t> 1.920.000,00 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36" marR="7436" marT="7436" marB="0" anchor="ctr"/>
                </a:tc>
              </a:tr>
            </a:tbl>
          </a:graphicData>
        </a:graphic>
      </p:graphicFrame>
      <p:sp>
        <p:nvSpPr>
          <p:cNvPr id="3" name="Retângulo 2"/>
          <p:cNvSpPr/>
          <p:nvPr/>
        </p:nvSpPr>
        <p:spPr>
          <a:xfrm>
            <a:off x="14080" y="4880193"/>
            <a:ext cx="354980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200" dirty="0" smtClean="0">
                <a:solidFill>
                  <a:prstClr val="black"/>
                </a:solidFill>
              </a:rPr>
              <a:t>FONTE</a:t>
            </a:r>
            <a:r>
              <a:rPr lang="pt-BR" sz="1200" dirty="0">
                <a:solidFill>
                  <a:prstClr val="black"/>
                </a:solidFill>
              </a:rPr>
              <a:t>:</a:t>
            </a:r>
            <a:r>
              <a:rPr lang="pt-BR" sz="1200" dirty="0" smtClean="0">
                <a:solidFill>
                  <a:prstClr val="black"/>
                </a:solidFill>
              </a:rPr>
              <a:t> SES-TO - 20/08/2020</a:t>
            </a:r>
            <a:endParaRPr lang="pt-BR" sz="1200" dirty="0">
              <a:solidFill>
                <a:prstClr val="black"/>
              </a:solidFill>
            </a:endParaRPr>
          </a:p>
        </p:txBody>
      </p:sp>
      <p:pic>
        <p:nvPicPr>
          <p:cNvPr id="8" name="Imagem 7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524327" y="0"/>
            <a:ext cx="1574941" cy="54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531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5163731"/>
              </p:ext>
            </p:extLst>
          </p:nvPr>
        </p:nvGraphicFramePr>
        <p:xfrm>
          <a:off x="253546" y="400897"/>
          <a:ext cx="8566926" cy="63404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61870"/>
                <a:gridCol w="2741168"/>
                <a:gridCol w="2664296"/>
                <a:gridCol w="899592"/>
              </a:tblGrid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Unidade Hospitalar</a:t>
                      </a:r>
                      <a:endParaRPr lang="pt-BR" sz="18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Quant. Ambulância Master</a:t>
                      </a:r>
                      <a:endParaRPr lang="pt-BR" sz="18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Quant. Ambulância Doblô</a:t>
                      </a:r>
                      <a:endParaRPr lang="pt-BR" sz="18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TOTAL</a:t>
                      </a:r>
                      <a:endParaRPr lang="pt-BR" sz="18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  <a:tr h="269022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t-BR" sz="1800">
                          <a:effectLst/>
                        </a:rPr>
                        <a:t>HR Porto Nacional</a:t>
                      </a:r>
                      <a:endParaRPr lang="pt-B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01</a:t>
                      </a:r>
                      <a:endParaRPr lang="pt-BR" sz="18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01</a:t>
                      </a:r>
                      <a:endParaRPr lang="pt-BR" sz="18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02</a:t>
                      </a:r>
                      <a:endParaRPr lang="pt-BR" sz="18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  <a:tr h="269022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t-BR" sz="1800">
                          <a:effectLst/>
                        </a:rPr>
                        <a:t>Infantil de Palmas</a:t>
                      </a:r>
                      <a:endParaRPr lang="pt-B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01</a:t>
                      </a:r>
                      <a:endParaRPr lang="pt-BR" sz="18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01</a:t>
                      </a:r>
                      <a:endParaRPr lang="pt-BR" sz="18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02</a:t>
                      </a:r>
                      <a:endParaRPr lang="pt-BR" sz="18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  <a:tr h="269022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t-BR" sz="1800">
                          <a:effectLst/>
                        </a:rPr>
                        <a:t>HR Paraíso</a:t>
                      </a:r>
                      <a:endParaRPr lang="pt-B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01</a:t>
                      </a:r>
                      <a:endParaRPr lang="pt-BR" sz="18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01</a:t>
                      </a:r>
                      <a:endParaRPr lang="pt-BR" sz="18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02</a:t>
                      </a:r>
                      <a:endParaRPr lang="pt-BR" sz="18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  <a:tr h="269022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t-BR" sz="1800">
                          <a:effectLst/>
                        </a:rPr>
                        <a:t>HR Gurupi</a:t>
                      </a:r>
                      <a:endParaRPr lang="pt-B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02</a:t>
                      </a:r>
                      <a:endParaRPr lang="pt-BR" sz="18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01</a:t>
                      </a:r>
                      <a:endParaRPr lang="pt-BR" sz="18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03</a:t>
                      </a:r>
                      <a:endParaRPr lang="pt-BR" sz="18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  <a:tr h="269022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t-BR" sz="1800">
                          <a:effectLst/>
                        </a:rPr>
                        <a:t>HR Araguaína</a:t>
                      </a:r>
                      <a:endParaRPr lang="pt-B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02</a:t>
                      </a:r>
                      <a:endParaRPr lang="pt-BR" sz="18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01</a:t>
                      </a:r>
                      <a:endParaRPr lang="pt-BR" sz="18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03</a:t>
                      </a:r>
                      <a:endParaRPr lang="pt-BR" sz="18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  <a:tr h="269022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t-BR" sz="1800">
                          <a:effectLst/>
                        </a:rPr>
                        <a:t>Dona Regina</a:t>
                      </a:r>
                      <a:endParaRPr lang="pt-B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01</a:t>
                      </a:r>
                      <a:endParaRPr lang="pt-BR" sz="18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01</a:t>
                      </a:r>
                      <a:endParaRPr lang="pt-BR" sz="18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02</a:t>
                      </a:r>
                      <a:endParaRPr lang="pt-BR" sz="18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  <a:tr h="269022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t-BR" sz="1800">
                          <a:effectLst/>
                        </a:rPr>
                        <a:t>Tia Dedé</a:t>
                      </a:r>
                      <a:endParaRPr lang="pt-B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01</a:t>
                      </a:r>
                      <a:endParaRPr lang="pt-BR" sz="18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00</a:t>
                      </a:r>
                      <a:endParaRPr lang="pt-BR" sz="18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01</a:t>
                      </a:r>
                      <a:endParaRPr lang="pt-BR" sz="18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  <a:tr h="269022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t-BR" sz="1800">
                          <a:effectLst/>
                        </a:rPr>
                        <a:t>HGP</a:t>
                      </a:r>
                      <a:endParaRPr lang="pt-B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03</a:t>
                      </a:r>
                      <a:endParaRPr lang="pt-BR" sz="18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01</a:t>
                      </a:r>
                      <a:endParaRPr lang="pt-BR" sz="18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04</a:t>
                      </a:r>
                      <a:endParaRPr lang="pt-BR" sz="18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  <a:tr h="269022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t-BR" sz="1800">
                          <a:effectLst/>
                        </a:rPr>
                        <a:t>HR Guaraí</a:t>
                      </a:r>
                      <a:endParaRPr lang="pt-B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01</a:t>
                      </a:r>
                      <a:endParaRPr lang="pt-BR" sz="18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02</a:t>
                      </a:r>
                      <a:endParaRPr lang="pt-BR" sz="18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03</a:t>
                      </a:r>
                      <a:endParaRPr lang="pt-BR" sz="18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  <a:tr h="269022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t-BR" sz="1800">
                          <a:effectLst/>
                        </a:rPr>
                        <a:t>HR Miracema</a:t>
                      </a:r>
                      <a:endParaRPr lang="pt-B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01</a:t>
                      </a:r>
                      <a:endParaRPr lang="pt-BR" sz="18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01</a:t>
                      </a:r>
                      <a:endParaRPr lang="pt-BR" sz="18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02</a:t>
                      </a:r>
                      <a:endParaRPr lang="pt-BR" sz="18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  <a:tr h="269022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t-BR" sz="1800">
                          <a:effectLst/>
                        </a:rPr>
                        <a:t>HR Alvorada</a:t>
                      </a:r>
                      <a:endParaRPr lang="pt-B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01</a:t>
                      </a:r>
                      <a:endParaRPr lang="pt-BR" sz="18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01</a:t>
                      </a:r>
                      <a:endParaRPr lang="pt-BR" sz="18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02</a:t>
                      </a:r>
                      <a:endParaRPr lang="pt-BR" sz="18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  <a:tr h="269022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t-BR" sz="1800">
                          <a:effectLst/>
                        </a:rPr>
                        <a:t>HR Dianópolis</a:t>
                      </a:r>
                      <a:endParaRPr lang="pt-B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01</a:t>
                      </a:r>
                      <a:endParaRPr lang="pt-BR" sz="18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03</a:t>
                      </a:r>
                      <a:endParaRPr lang="pt-BR" sz="18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04</a:t>
                      </a:r>
                      <a:endParaRPr lang="pt-BR" sz="18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  <a:tr h="269022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t-BR" sz="1800">
                          <a:effectLst/>
                        </a:rPr>
                        <a:t>HR Augustinópolis</a:t>
                      </a:r>
                      <a:endParaRPr lang="pt-B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02</a:t>
                      </a:r>
                      <a:endParaRPr lang="pt-BR" sz="18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02</a:t>
                      </a:r>
                      <a:endParaRPr lang="pt-BR" sz="18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04</a:t>
                      </a:r>
                      <a:endParaRPr lang="pt-BR" sz="18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  <a:tr h="269022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t-BR" sz="1800">
                          <a:effectLst/>
                        </a:rPr>
                        <a:t>HR Xambioá</a:t>
                      </a:r>
                      <a:endParaRPr lang="pt-B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01</a:t>
                      </a:r>
                      <a:endParaRPr lang="pt-BR" sz="18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02</a:t>
                      </a:r>
                      <a:endParaRPr lang="pt-BR" sz="18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03</a:t>
                      </a:r>
                      <a:endParaRPr lang="pt-BR" sz="18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  <a:tr h="269022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t-BR" sz="1800">
                          <a:effectLst/>
                        </a:rPr>
                        <a:t>HR Pedro Afonso</a:t>
                      </a:r>
                      <a:endParaRPr lang="pt-B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01</a:t>
                      </a:r>
                      <a:endParaRPr lang="pt-BR" sz="18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03</a:t>
                      </a:r>
                      <a:endParaRPr lang="pt-BR" sz="18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04</a:t>
                      </a:r>
                      <a:endParaRPr lang="pt-BR" sz="18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  <a:tr h="269022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t-BR" sz="1800">
                          <a:effectLst/>
                        </a:rPr>
                        <a:t>HR Arraias</a:t>
                      </a:r>
                      <a:endParaRPr lang="pt-B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01</a:t>
                      </a:r>
                      <a:endParaRPr lang="pt-BR" sz="18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01</a:t>
                      </a:r>
                      <a:endParaRPr lang="pt-BR" sz="18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02</a:t>
                      </a:r>
                      <a:endParaRPr lang="pt-BR" sz="18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  <a:tr h="269022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t-BR" sz="1800">
                          <a:effectLst/>
                        </a:rPr>
                        <a:t>HR Arapoema</a:t>
                      </a:r>
                      <a:endParaRPr lang="pt-B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01</a:t>
                      </a:r>
                      <a:endParaRPr lang="pt-BR" sz="18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02</a:t>
                      </a:r>
                      <a:endParaRPr lang="pt-BR" sz="18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03</a:t>
                      </a:r>
                      <a:endParaRPr lang="pt-BR" sz="18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  <a:tr h="269022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t-BR" sz="1800">
                          <a:effectLst/>
                        </a:rPr>
                        <a:t>HR Araguaçu</a:t>
                      </a:r>
                      <a:endParaRPr lang="pt-B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01</a:t>
                      </a:r>
                      <a:endParaRPr lang="pt-BR" sz="18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01</a:t>
                      </a:r>
                      <a:endParaRPr lang="pt-BR" sz="18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02</a:t>
                      </a:r>
                      <a:endParaRPr lang="pt-BR" sz="18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TOTAL</a:t>
                      </a:r>
                      <a:endParaRPr lang="pt-BR" sz="18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effectLst/>
                        </a:rPr>
                        <a:t>23</a:t>
                      </a:r>
                      <a:endParaRPr lang="pt-BR" sz="2400" b="1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effectLst/>
                        </a:rPr>
                        <a:t>25</a:t>
                      </a:r>
                      <a:endParaRPr lang="pt-BR" sz="2400" b="1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effectLst/>
                        </a:rPr>
                        <a:t>48</a:t>
                      </a:r>
                      <a:endParaRPr lang="pt-BR" sz="2400" b="1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Retângulo 4"/>
          <p:cNvSpPr/>
          <p:nvPr/>
        </p:nvSpPr>
        <p:spPr>
          <a:xfrm>
            <a:off x="179512" y="4554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/>
              <a:t>48 ambulâncias no âmbito estadual, sendo destas 23 Master e 25 </a:t>
            </a:r>
            <a:r>
              <a:rPr lang="pt-BR" sz="2000" b="1" dirty="0" err="1"/>
              <a:t>Doblôs</a:t>
            </a:r>
            <a:endParaRPr lang="pt-BR" sz="2000" b="1" dirty="0"/>
          </a:p>
        </p:txBody>
      </p:sp>
    </p:spTree>
    <p:extLst>
      <p:ext uri="{BB962C8B-B14F-4D97-AF65-F5344CB8AC3E}">
        <p14:creationId xmlns:p14="http://schemas.microsoft.com/office/powerpoint/2010/main" val="346206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luizanoleto\Downloads\fa17c5d0-520f-4b0c-afbb-31871ee8546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004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107503" y="44624"/>
            <a:ext cx="374441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pt-BR" sz="3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Leitos de UTI no Hospital Regional de Augustinópolis</a:t>
            </a:r>
          </a:p>
          <a:p>
            <a:pPr algn="ctr" fontAlgn="ctr"/>
            <a:endParaRPr lang="pt-BR" sz="36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ctr"/>
            <a:r>
              <a:rPr lang="pt-BR" sz="3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1º Paciente admitido em 14/08/2020 </a:t>
            </a:r>
            <a:endParaRPr lang="pt-BR" sz="36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710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52994" y="2313454"/>
            <a:ext cx="885698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400" b="1" dirty="0" smtClean="0"/>
              <a:t>03 baseadas em Palmas</a:t>
            </a:r>
          </a:p>
          <a:p>
            <a:pPr algn="just"/>
            <a:r>
              <a:rPr lang="pt-BR" sz="4400" b="1" dirty="0" smtClean="0"/>
              <a:t>02 baseadas em Araguaína</a:t>
            </a:r>
          </a:p>
          <a:p>
            <a:pPr algn="just"/>
            <a:r>
              <a:rPr lang="pt-BR" sz="4400" b="1" dirty="0" smtClean="0"/>
              <a:t>01 baseada em Gurupi</a:t>
            </a:r>
            <a:endParaRPr lang="pt-BR" sz="4400" b="1" dirty="0"/>
          </a:p>
        </p:txBody>
      </p:sp>
      <p:sp>
        <p:nvSpPr>
          <p:cNvPr id="3" name="Retângulo 2"/>
          <p:cNvSpPr/>
          <p:nvPr/>
        </p:nvSpPr>
        <p:spPr>
          <a:xfrm>
            <a:off x="179512" y="1332057"/>
            <a:ext cx="88569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 smtClean="0"/>
              <a:t>Ambulâncias UTI Terrestre contratadas pela SES-TO</a:t>
            </a:r>
            <a:endParaRPr lang="pt-BR" sz="3200" dirty="0"/>
          </a:p>
        </p:txBody>
      </p:sp>
      <p:pic>
        <p:nvPicPr>
          <p:cNvPr id="4" name="Imagem 3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308304" y="116632"/>
            <a:ext cx="1718956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00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luizanoleto\Downloads\ff7900a3-5048-49e1-bc5d-1013c4ff57c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972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-36512" y="1020792"/>
            <a:ext cx="374441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pt-BR" sz="3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Leitos de UTI no Hospital Regional de Augustinópolis</a:t>
            </a:r>
          </a:p>
          <a:p>
            <a:pPr algn="ctr" fontAlgn="ctr"/>
            <a:endParaRPr lang="pt-BR" sz="36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ctr"/>
            <a:r>
              <a:rPr lang="pt-BR" sz="3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Isolamento</a:t>
            </a:r>
            <a:endParaRPr lang="pt-BR" sz="36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835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luizanoleto\Downloads\613ea375-0391-4507-b5e6-60655024df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1765"/>
            <a:ext cx="9144000" cy="6093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-36512" y="44624"/>
            <a:ext cx="91231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pt-BR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LEITOS DE UTI NO HOSPITAL REGIONAL DE AUGUSTINÓPOLIS: 10 Leitos</a:t>
            </a:r>
            <a:endParaRPr lang="pt-BR" sz="2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1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luizanoleto\Downloads\b7878a61-c832-41b3-b1c2-6bd956c63cd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9757"/>
            <a:ext cx="9144000" cy="6093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-36512" y="44624"/>
            <a:ext cx="91231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pt-BR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LEITOS DE UTI NO HOSPITAL REGIONAL DE AUGUSTINÓPOLIS: 10 Leitos</a:t>
            </a:r>
            <a:endParaRPr lang="pt-BR" sz="2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26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luizanoleto\Downloads\3068c39a-a1fe-42d9-90da-a22e267ac27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7749"/>
            <a:ext cx="9144000" cy="6093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-36512" y="44624"/>
            <a:ext cx="91231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pt-BR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LEITOS DE UTI NO HOSPITAL REGIONAL DE AUGUSTINÓPOLIS: 10 Leitos</a:t>
            </a:r>
            <a:endParaRPr lang="pt-BR" sz="2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34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luizanoleto\Downloads\LEITOS COVID GURUP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64" y="908720"/>
            <a:ext cx="7884368" cy="5894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lipse 1"/>
          <p:cNvSpPr/>
          <p:nvPr/>
        </p:nvSpPr>
        <p:spPr>
          <a:xfrm rot="21122497">
            <a:off x="5076056" y="3356992"/>
            <a:ext cx="1800200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107504" y="76562"/>
            <a:ext cx="89289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/>
              <a:t>Hospital Regional de Gurupi </a:t>
            </a:r>
            <a:r>
              <a:rPr lang="pt-BR" sz="3200" b="1" dirty="0" smtClean="0"/>
              <a:t>+ 10 </a:t>
            </a:r>
            <a:r>
              <a:rPr lang="pt-BR" sz="3200" b="1" dirty="0"/>
              <a:t>leitos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162425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luizanoleto\Downloads\LEITOS COVID GURUPI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8460432" cy="6325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lipse 4"/>
          <p:cNvSpPr/>
          <p:nvPr/>
        </p:nvSpPr>
        <p:spPr>
          <a:xfrm rot="21122497">
            <a:off x="4205611" y="3080709"/>
            <a:ext cx="840281" cy="57190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107504" y="-99392"/>
            <a:ext cx="89289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/>
              <a:t>Hospital Regional de Gurupi </a:t>
            </a:r>
            <a:r>
              <a:rPr lang="pt-BR" sz="3200" b="1" dirty="0" smtClean="0"/>
              <a:t> + 10 </a:t>
            </a:r>
            <a:r>
              <a:rPr lang="pt-BR" sz="3200" b="1" dirty="0"/>
              <a:t>leitos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333067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luizanoleto\Downloads\LEITOS COVID GURUPI-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49393"/>
            <a:ext cx="8244408" cy="6163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lipse 2"/>
          <p:cNvSpPr/>
          <p:nvPr/>
        </p:nvSpPr>
        <p:spPr>
          <a:xfrm rot="21122497">
            <a:off x="1871240" y="2908352"/>
            <a:ext cx="840281" cy="57190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Elipse 3"/>
          <p:cNvSpPr/>
          <p:nvPr/>
        </p:nvSpPr>
        <p:spPr>
          <a:xfrm rot="21122497">
            <a:off x="6353985" y="4129158"/>
            <a:ext cx="2255241" cy="112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179512" y="44624"/>
            <a:ext cx="89289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/>
              <a:t>Hospital Regional de Gurupi </a:t>
            </a:r>
            <a:r>
              <a:rPr lang="pt-BR" sz="3200" b="1" dirty="0" smtClean="0"/>
              <a:t> + 10 </a:t>
            </a:r>
            <a:r>
              <a:rPr lang="pt-BR" sz="3200" b="1" dirty="0"/>
              <a:t>leitos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925386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2730</TotalTime>
  <Words>1054</Words>
  <Application>Microsoft Office PowerPoint</Application>
  <PresentationFormat>Apresentação na tela (4:3)</PresentationFormat>
  <Paragraphs>616</Paragraphs>
  <Slides>20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1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Câmara Técnica de Gestão do SUS do ano de 2020</dc:title>
  <dc:creator>damarysolebar</dc:creator>
  <cp:lastModifiedBy>Luiza Regina Dias Noleto</cp:lastModifiedBy>
  <cp:revision>306</cp:revision>
  <cp:lastPrinted>2020-08-19T23:56:52Z</cp:lastPrinted>
  <dcterms:created xsi:type="dcterms:W3CDTF">2020-06-30T22:03:55Z</dcterms:created>
  <dcterms:modified xsi:type="dcterms:W3CDTF">2020-10-19T20:50:15Z</dcterms:modified>
</cp:coreProperties>
</file>